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355" r:id="rId2"/>
    <p:sldId id="567" r:id="rId3"/>
    <p:sldId id="765" r:id="rId4"/>
    <p:sldId id="569" r:id="rId5"/>
    <p:sldId id="570" r:id="rId6"/>
    <p:sldId id="766" r:id="rId7"/>
    <p:sldId id="767" r:id="rId8"/>
    <p:sldId id="768" r:id="rId9"/>
    <p:sldId id="770" r:id="rId10"/>
    <p:sldId id="747" r:id="rId11"/>
    <p:sldId id="769" r:id="rId12"/>
    <p:sldId id="771" r:id="rId13"/>
    <p:sldId id="586" r:id="rId14"/>
    <p:sldId id="772" r:id="rId15"/>
    <p:sldId id="587" r:id="rId16"/>
    <p:sldId id="773" r:id="rId17"/>
    <p:sldId id="781" r:id="rId18"/>
    <p:sldId id="782" r:id="rId19"/>
    <p:sldId id="777" r:id="rId20"/>
    <p:sldId id="778" r:id="rId21"/>
    <p:sldId id="783" r:id="rId22"/>
    <p:sldId id="780" r:id="rId2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486" autoAdjust="0"/>
    <p:restoredTop sz="72485" autoAdjust="0"/>
  </p:normalViewPr>
  <p:slideViewPr>
    <p:cSldViewPr snapToGrid="0" snapToObjects="1">
      <p:cViewPr varScale="1">
        <p:scale>
          <a:sx n="70" d="100"/>
          <a:sy n="70" d="100"/>
        </p:scale>
        <p:origin x="-114" y="-204"/>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xmlns=""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smtClean="0"/>
          </a:p>
        </p:txBody>
      </p:sp>
    </p:spTree>
    <p:extLst>
      <p:ext uri="{BB962C8B-B14F-4D97-AF65-F5344CB8AC3E}">
        <p14:creationId xmlns:p14="http://schemas.microsoft.com/office/powerpoint/2010/main" xmlns="" val="2722872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smtClean="0"/>
          </a:p>
        </p:txBody>
      </p:sp>
    </p:spTree>
    <p:extLst>
      <p:ext uri="{BB962C8B-B14F-4D97-AF65-F5344CB8AC3E}">
        <p14:creationId xmlns:p14="http://schemas.microsoft.com/office/powerpoint/2010/main" xmlns="" val="1748378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smtClean="0"/>
          </a:p>
        </p:txBody>
      </p:sp>
    </p:spTree>
    <p:extLst>
      <p:ext uri="{BB962C8B-B14F-4D97-AF65-F5344CB8AC3E}">
        <p14:creationId xmlns:p14="http://schemas.microsoft.com/office/powerpoint/2010/main" xmlns="" val="3837938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smtClean="0"/>
          </a:p>
        </p:txBody>
      </p:sp>
    </p:spTree>
    <p:extLst>
      <p:ext uri="{BB962C8B-B14F-4D97-AF65-F5344CB8AC3E}">
        <p14:creationId xmlns:p14="http://schemas.microsoft.com/office/powerpoint/2010/main" xmlns="" val="1677503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smtClean="0"/>
          </a:p>
        </p:txBody>
      </p:sp>
    </p:spTree>
    <p:extLst>
      <p:ext uri="{BB962C8B-B14F-4D97-AF65-F5344CB8AC3E}">
        <p14:creationId xmlns:p14="http://schemas.microsoft.com/office/powerpoint/2010/main" xmlns="" val="3210088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smtClean="0"/>
          </a:p>
        </p:txBody>
      </p:sp>
    </p:spTree>
    <p:extLst>
      <p:ext uri="{BB962C8B-B14F-4D97-AF65-F5344CB8AC3E}">
        <p14:creationId xmlns:p14="http://schemas.microsoft.com/office/powerpoint/2010/main" xmlns="" val="3808075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smtClean="0"/>
          </a:p>
        </p:txBody>
      </p:sp>
    </p:spTree>
    <p:extLst>
      <p:ext uri="{BB962C8B-B14F-4D97-AF65-F5344CB8AC3E}">
        <p14:creationId xmlns:p14="http://schemas.microsoft.com/office/powerpoint/2010/main" xmlns="" val="833019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smtClean="0"/>
          </a:p>
        </p:txBody>
      </p:sp>
    </p:spTree>
    <p:extLst>
      <p:ext uri="{BB962C8B-B14F-4D97-AF65-F5344CB8AC3E}">
        <p14:creationId xmlns:p14="http://schemas.microsoft.com/office/powerpoint/2010/main" xmlns="" val="3621581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smtClean="0"/>
          </a:p>
        </p:txBody>
      </p:sp>
    </p:spTree>
    <p:extLst>
      <p:ext uri="{BB962C8B-B14F-4D97-AF65-F5344CB8AC3E}">
        <p14:creationId xmlns:p14="http://schemas.microsoft.com/office/powerpoint/2010/main" xmlns="" val="1850925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smtClean="0"/>
          </a:p>
        </p:txBody>
      </p:sp>
    </p:spTree>
    <p:extLst>
      <p:ext uri="{BB962C8B-B14F-4D97-AF65-F5344CB8AC3E}">
        <p14:creationId xmlns:p14="http://schemas.microsoft.com/office/powerpoint/2010/main" xmlns="" val="2488907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xmlns=""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xmlns=""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xmlns=""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xmlns=""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xmlns=""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xmlns=""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4/27/2021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xmlns=""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4/27/2021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xmlns=""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4/27/2021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xmlns=""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xmlns=""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4/27/2021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q-AL"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sq-AL" sz="3600" b="1" i="1">
                <a:solidFill>
                  <a:schemeClr val="tx2"/>
                </a:solidFill>
              </a:rPr>
              <a:t>Kurs i Specializuar Gjyqësor për Bashkëpunimin Ndërkombëtar</a:t>
            </a:r>
          </a:p>
          <a:p>
            <a:pPr algn="ctr"/>
            <a:endParaRPr lang="fr-FR" b="1" dirty="0"/>
          </a:p>
          <a:p>
            <a:pPr marL="0" indent="0" algn="ctr">
              <a:buFont typeface="Arial" charset="0"/>
              <a:buNone/>
              <a:defRPr/>
            </a:pPr>
            <a:r>
              <a:rPr lang="sq-AL" b="1"/>
              <a:t> </a:t>
            </a:r>
          </a:p>
          <a:p>
            <a:pPr marL="0" indent="0" algn="ctr">
              <a:buFont typeface="Arial" charset="0"/>
              <a:buNone/>
              <a:defRPr/>
            </a:pPr>
            <a:r>
              <a:rPr lang="sq-AL" sz="3200" b="1">
                <a:solidFill>
                  <a:schemeClr val="tx2"/>
                </a:solidFill>
              </a:rPr>
              <a:t>Seanca 3.x </a:t>
            </a:r>
          </a:p>
          <a:p>
            <a:pPr marL="0" indent="0" algn="ctr">
              <a:buFont typeface="Arial" charset="0"/>
              <a:buNone/>
              <a:defRPr/>
            </a:pPr>
            <a:r>
              <a:rPr lang="sq-AL" sz="3200" b="1">
                <a:solidFill>
                  <a:schemeClr val="tx2"/>
                </a:solidFill>
              </a:rPr>
              <a:t>Ndërtimi i aftësive për krimet kibernetike</a:t>
            </a: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27073" y="952123"/>
            <a:ext cx="8489853" cy="5640006"/>
          </a:xfrm>
          <a:prstGeom prst="rect">
            <a:avLst/>
          </a:prstGeom>
        </p:spPr>
        <p:txBody>
          <a:bodyPr wrap="square">
            <a:spAutoFit/>
          </a:bodyPr>
          <a:lstStyle/>
          <a:p>
            <a:pPr algn="just"/>
            <a:r>
              <a:rPr lang="sq-AL" sz="2100" i="1" dirty="0"/>
              <a:t>FBI dërgon informacione në POC tuaj 24/7 mbi llogaritë bankare të prekura në vendin tuaj dhe lidhur me </a:t>
            </a:r>
            <a:r>
              <a:rPr lang="sq-AL" sz="2100" i="1" dirty="0" err="1"/>
              <a:t>Boris</a:t>
            </a:r>
            <a:r>
              <a:rPr lang="sq-AL" sz="2100" i="1" dirty="0"/>
              <a:t> dhe Terezën për identifikim të mëtejshëm. Informacioni u dërgua gjithashtu në vendin U i prekur gjithashtu dhe i cili tashmë ka filluar një hetim. </a:t>
            </a:r>
          </a:p>
          <a:p>
            <a:pPr algn="just"/>
            <a:endParaRPr lang="en-GB" sz="1200" i="1" dirty="0"/>
          </a:p>
          <a:p>
            <a:pPr algn="just"/>
            <a:r>
              <a:rPr lang="sq-AL" sz="2100" i="1" dirty="0"/>
              <a:t>Ashtu siç keni marrë informacionin nga FBI-ja, një nga bankat më të mëdha në vendin tuaj ua kalon informacionin autoriteteve tuaja të policisë se disa nga klientët e saj kanë qenë viktima të </a:t>
            </a:r>
            <a:r>
              <a:rPr lang="sq-AL" sz="2100" i="1" dirty="0" err="1"/>
              <a:t>hakimit</a:t>
            </a:r>
            <a:r>
              <a:rPr lang="sq-AL" sz="2100" i="1" dirty="0"/>
              <a:t> dhe se paratë nga llogaritë e tyre janë marrë dhe transferuar te "mushkat e parave" në vendin tuaj dhe në vendet e tjera. Këto informacione janë mbledhur nga departamenti i IT-së i bankës gjatë një hetimi të brendshëm mbi transferimet e parave dhe përbëhet nga adresat IP, detaje të llogarisë bankare etj. Një nga mushkat e parave në vendin tuaj është identifikuar si </a:t>
            </a:r>
            <a:r>
              <a:rPr lang="sq-AL" sz="2100" i="1" dirty="0" err="1"/>
              <a:t>Margaret</a:t>
            </a:r>
            <a:r>
              <a:rPr lang="sq-AL" sz="2100" i="1" dirty="0"/>
              <a:t> </a:t>
            </a:r>
            <a:r>
              <a:rPr lang="sq-AL" sz="2100" i="1" dirty="0" err="1"/>
              <a:t>Jones</a:t>
            </a:r>
            <a:r>
              <a:rPr lang="sq-AL" sz="2100" i="1" dirty="0"/>
              <a:t>; ajo është shtetase e vendit U. </a:t>
            </a:r>
          </a:p>
          <a:p>
            <a:pPr algn="just"/>
            <a:endParaRPr lang="en-GB" sz="1050" i="1" dirty="0"/>
          </a:p>
          <a:p>
            <a:pPr algn="just"/>
            <a:r>
              <a:rPr lang="sq-AL" sz="2100" i="1" dirty="0"/>
              <a:t>Disa nga numrat e llogarive bankare të dhënë nga banka përputhen me informacionin e dërguar nga FBI-ja.</a:t>
            </a:r>
          </a:p>
        </p:txBody>
      </p:sp>
    </p:spTree>
    <p:extLst>
      <p:ext uri="{BB962C8B-B14F-4D97-AF65-F5344CB8AC3E}">
        <p14:creationId xmlns:p14="http://schemas.microsoft.com/office/powerpoint/2010/main" xmlns="" val="2611132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Rast studimor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27073" y="971552"/>
            <a:ext cx="8489853" cy="5509200"/>
          </a:xfrm>
          <a:prstGeom prst="rect">
            <a:avLst/>
          </a:prstGeom>
        </p:spPr>
        <p:txBody>
          <a:bodyPr wrap="square">
            <a:spAutoFit/>
          </a:bodyPr>
          <a:lstStyle/>
          <a:p>
            <a:pPr algn="just"/>
            <a:r>
              <a:rPr lang="sq-AL" sz="2200" i="1"/>
              <a:t>Ju merrni informacion nga vendi U dhe filloni një hetim kundër Boris. Gjatë ekzekutimit të një urdhri kontrolli në adresën e tij të shtëpisë, Boris gjendet në kompjuterin e tij, por arrin të shpëtojë. Uebfaqja e forumit të hakimit u shfaq në kompjuter, si dhe sesionet e bisedave me hakerët e mundshëm që ofrojnë të dhëna të sapo hakuara. Boris gjithashtu ka një llogari gmail dhe një llogari yahoo e cila nuk ishte e hapur në kompjuter në kohën e kontrollit. Një dokument në letër pranë kompjuterit tregon një listë të hyrjeve dhe fjalëkalimeve për disa llogari gmail, llogari Pay-pal, faqet e internetit dhe disa llogari bankare në vendin tuaj dhe vendet e tjera. </a:t>
            </a:r>
          </a:p>
          <a:p>
            <a:pPr algn="just"/>
            <a:endParaRPr lang="en-GB" sz="2200" i="1" dirty="0"/>
          </a:p>
          <a:p>
            <a:pPr algn="just"/>
            <a:r>
              <a:rPr lang="sq-AL" sz="2200" i="1"/>
              <a:t>Ekzistojnë gjithashtu disa dokumente që përmbajnë shifra dhe llogaritjet dhe që implikojnë Terezën dhe Margaret. Ju e dini që Yahoo kohët e fundit ka hapur një zyrë (që shërben si seli rajonale) në vendin tuaj. </a:t>
            </a:r>
          </a:p>
        </p:txBody>
      </p:sp>
    </p:spTree>
    <p:extLst>
      <p:ext uri="{BB962C8B-B14F-4D97-AF65-F5344CB8AC3E}">
        <p14:creationId xmlns:p14="http://schemas.microsoft.com/office/powerpoint/2010/main" xmlns="" val="1982573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4657" y="1166842"/>
            <a:ext cx="8489853" cy="4493538"/>
          </a:xfrm>
          <a:prstGeom prst="rect">
            <a:avLst/>
          </a:prstGeom>
        </p:spPr>
        <p:txBody>
          <a:bodyPr wrap="square">
            <a:spAutoFit/>
          </a:bodyPr>
          <a:lstStyle/>
          <a:p>
            <a:pPr algn="just"/>
            <a:r>
              <a:rPr lang="sq-AL" sz="2200" i="1"/>
              <a:t>Boris është arrestuar se posedon një pasaportë false në aeroportin kryesor të vendit tuaj dhe Teresa dhe Margaret janë arrestuar në kufirin e vendit tuaj dhe vendit tuaj G. Vendi U ka lëshuar kërkesa ekstradimi për Terezën dhe Margaret dhe FBI ka treguar që autoritetet amerikane janë të interesuara për ekstradimin e Boris në SH.B.A.</a:t>
            </a:r>
          </a:p>
          <a:p>
            <a:pPr algn="just"/>
            <a:endParaRPr lang="en-GB" sz="2200" i="1" dirty="0"/>
          </a:p>
          <a:p>
            <a:pPr algn="just"/>
            <a:r>
              <a:rPr lang="sq-AL" sz="2200" i="1"/>
              <a:t>Boris bën disa pranime për përfshirjen e tij në forumin e hakimit, por pohon se ai ishte duke punuar për Terezën e cila ishte përgjegjëse e ndërmarrjes. Bazuar në hetimet tuaja për të dhëna, llogaria gmail është shumë e rëndësishme për të provuar shkallën e plotë të përfshirjes së Boris. </a:t>
            </a:r>
          </a:p>
          <a:p>
            <a:pPr algn="just"/>
            <a:endParaRPr lang="en-US" sz="2200" i="1" dirty="0"/>
          </a:p>
        </p:txBody>
      </p:sp>
    </p:spTree>
    <p:extLst>
      <p:ext uri="{BB962C8B-B14F-4D97-AF65-F5344CB8AC3E}">
        <p14:creationId xmlns:p14="http://schemas.microsoft.com/office/powerpoint/2010/main" xmlns="" val="710635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Rast studimor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635341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Rast studimor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0F1DC6F3-4C07-9848-B296-763385A163DE}"/>
              </a:ext>
            </a:extLst>
          </p:cNvPr>
          <p:cNvPicPr>
            <a:picLocks noChangeAspect="1"/>
          </p:cNvPicPr>
          <p:nvPr/>
        </p:nvPicPr>
        <p:blipFill>
          <a:blip r:embed="rId3"/>
          <a:stretch>
            <a:fillRect/>
          </a:stretch>
        </p:blipFill>
        <p:spPr>
          <a:xfrm>
            <a:off x="2160563" y="2424234"/>
            <a:ext cx="4822874" cy="2009531"/>
          </a:xfrm>
          <a:prstGeom prst="rect">
            <a:avLst/>
          </a:prstGeom>
        </p:spPr>
      </p:pic>
    </p:spTree>
    <p:extLst>
      <p:ext uri="{BB962C8B-B14F-4D97-AF65-F5344CB8AC3E}">
        <p14:creationId xmlns:p14="http://schemas.microsoft.com/office/powerpoint/2010/main" xmlns="" val="1582368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Ndërtimi i aftësive në krime kibernetike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tretë</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Raport grupor</a:t>
            </a:r>
          </a:p>
        </p:txBody>
      </p:sp>
    </p:spTree>
    <p:extLst>
      <p:ext uri="{BB962C8B-B14F-4D97-AF65-F5344CB8AC3E}">
        <p14:creationId xmlns:p14="http://schemas.microsoft.com/office/powerpoint/2010/main" xmlns="" val="3903092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Pyetje?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xmlns=""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xmlns="" id="{0A4FC797-8B21-1944-9EC4-92F965F16FF8}"/>
              </a:ext>
            </a:extLst>
          </p:cNvPr>
          <p:cNvSpPr/>
          <p:nvPr/>
        </p:nvSpPr>
        <p:spPr>
          <a:xfrm>
            <a:off x="130982" y="989546"/>
            <a:ext cx="4572000" cy="5924699"/>
          </a:xfrm>
          <a:prstGeom prst="rect">
            <a:avLst/>
          </a:prstGeom>
        </p:spPr>
        <p:txBody>
          <a:bodyPr>
            <a:spAutoFit/>
          </a:bodyPr>
          <a:lstStyle/>
          <a:p>
            <a:pPr marL="342900" indent="-342900" algn="just">
              <a:buFont typeface="Arial" panose="020B0604020202020204" pitchFamily="34" charset="0"/>
              <a:buChar char="•"/>
            </a:pPr>
            <a:r>
              <a:rPr lang="sq-AL" sz="1900" i="1" dirty="0"/>
              <a:t>A mund të filloni një hetim në vendin tuaj bazuar në informacionin e marrë?   </a:t>
            </a:r>
          </a:p>
          <a:p>
            <a:pPr marL="342900" indent="-342900" algn="just">
              <a:buFont typeface="Arial" panose="020B0604020202020204" pitchFamily="34" charset="0"/>
              <a:buChar char="•"/>
            </a:pPr>
            <a:endParaRPr lang="en-US" sz="1200" i="1" dirty="0"/>
          </a:p>
          <a:p>
            <a:pPr marL="342900" indent="-342900" algn="just">
              <a:buFont typeface="Arial" panose="020B0604020202020204" pitchFamily="34" charset="0"/>
              <a:buChar char="•"/>
            </a:pPr>
            <a:r>
              <a:rPr lang="sq-AL" sz="1900" i="1" dirty="0"/>
              <a:t>A është i pranueshëm si provë informacioni nga FBI-ja, përfshirë informacionin e marrë përmes operacionit sekret? </a:t>
            </a:r>
          </a:p>
          <a:p>
            <a:pPr marL="342900" indent="-342900" algn="just">
              <a:buFont typeface="Arial" panose="020B0604020202020204" pitchFamily="34" charset="0"/>
              <a:buChar char="•"/>
            </a:pPr>
            <a:endParaRPr lang="en-US" sz="1050" i="1" dirty="0"/>
          </a:p>
          <a:p>
            <a:pPr marL="342900" indent="-342900" algn="just">
              <a:buFont typeface="Arial" panose="020B0604020202020204" pitchFamily="34" charset="0"/>
              <a:buChar char="•"/>
            </a:pPr>
            <a:r>
              <a:rPr lang="sq-AL" sz="1900" i="1" dirty="0"/>
              <a:t>Nëse jo, çfarë veprimi do të ndërmerrnit për të siguruar informacionin në mënyrë që të mund të përdoret si provë?  Duke supozuar se mund të filloni një hetim, cilat vepra të mundshme do të hetonit? Shpjegoni rolet dhe përgjegjësitë e vendimmarrjes të autoriteteve tuaja kombëtare (24/7 POC, policia, prokuroria, autoritetet gjyqësore në këto faza të procesit).</a:t>
            </a:r>
          </a:p>
        </p:txBody>
      </p:sp>
    </p:spTree>
    <p:extLst>
      <p:ext uri="{BB962C8B-B14F-4D97-AF65-F5344CB8AC3E}">
        <p14:creationId xmlns:p14="http://schemas.microsoft.com/office/powerpoint/2010/main" xmlns="" val="3728302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Pyetje?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xmlns=""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xmlns="" id="{0A4FC797-8B21-1944-9EC4-92F965F16FF8}"/>
              </a:ext>
            </a:extLst>
          </p:cNvPr>
          <p:cNvSpPr/>
          <p:nvPr/>
        </p:nvSpPr>
        <p:spPr>
          <a:xfrm>
            <a:off x="130982" y="989546"/>
            <a:ext cx="4572000" cy="5647700"/>
          </a:xfrm>
          <a:prstGeom prst="rect">
            <a:avLst/>
          </a:prstGeom>
        </p:spPr>
        <p:txBody>
          <a:bodyPr>
            <a:spAutoFit/>
          </a:bodyPr>
          <a:lstStyle/>
          <a:p>
            <a:pPr marL="342900" indent="-342900" algn="just">
              <a:buFont typeface="Arial" panose="020B0604020202020204" pitchFamily="34" charset="0"/>
              <a:buChar char="•"/>
            </a:pPr>
            <a:r>
              <a:rPr lang="sq-AL" sz="1900" i="1" dirty="0"/>
              <a:t>A filloni një hetim kundër </a:t>
            </a:r>
            <a:r>
              <a:rPr lang="sq-AL" sz="1900" i="1" dirty="0" err="1"/>
              <a:t>Margaret</a:t>
            </a:r>
            <a:r>
              <a:rPr lang="sq-AL" sz="1900" i="1" dirty="0"/>
              <a:t>?</a:t>
            </a:r>
          </a:p>
          <a:p>
            <a:pPr marL="342900" indent="-342900" algn="just">
              <a:buFont typeface="Arial" panose="020B0604020202020204" pitchFamily="34" charset="0"/>
              <a:buChar char="•"/>
            </a:pPr>
            <a:endParaRPr lang="en-US" sz="1900" i="1" dirty="0"/>
          </a:p>
          <a:p>
            <a:pPr marL="342900" indent="-342900" algn="just">
              <a:buFont typeface="Arial" panose="020B0604020202020204" pitchFamily="34" charset="0"/>
              <a:buChar char="•"/>
            </a:pPr>
            <a:r>
              <a:rPr lang="sq-AL" sz="1900" i="1" dirty="0"/>
              <a:t>A mund ta përdorni informacionin nga banka si provë? </a:t>
            </a:r>
          </a:p>
          <a:p>
            <a:pPr marL="342900" indent="-342900" algn="just">
              <a:buFont typeface="Arial" panose="020B0604020202020204" pitchFamily="34" charset="0"/>
              <a:buChar char="•"/>
            </a:pPr>
            <a:endParaRPr lang="en-GB" sz="1400" i="1" dirty="0"/>
          </a:p>
          <a:p>
            <a:pPr marL="342900" indent="-342900" algn="just">
              <a:buFont typeface="Arial" panose="020B0604020202020204" pitchFamily="34" charset="0"/>
              <a:buChar char="•"/>
            </a:pPr>
            <a:r>
              <a:rPr lang="sq-AL" sz="1900" i="1" dirty="0"/>
              <a:t>Nëse jo, çfarë veprimi ndërmerrni për ta siguruar atë?                  </a:t>
            </a:r>
          </a:p>
          <a:p>
            <a:pPr marL="342900" indent="-342900" algn="just">
              <a:buFont typeface="Arial" panose="020B0604020202020204" pitchFamily="34" charset="0"/>
              <a:buChar char="•"/>
            </a:pPr>
            <a:endParaRPr lang="en-GB" sz="1900" i="1" dirty="0"/>
          </a:p>
          <a:p>
            <a:pPr marL="342900" indent="-342900" algn="just">
              <a:buFont typeface="Arial" panose="020B0604020202020204" pitchFamily="34" charset="0"/>
              <a:buChar char="•"/>
            </a:pPr>
            <a:r>
              <a:rPr lang="sq-AL" sz="1900" i="1" dirty="0"/>
              <a:t>Ju e dini që vendi U ka filluar një hetim, çfarë veprimi ndërmerrni në lidhje me vendin U?</a:t>
            </a:r>
          </a:p>
          <a:p>
            <a:pPr marL="342900" indent="-342900" algn="just">
              <a:buFont typeface="Arial" panose="020B0604020202020204" pitchFamily="34" charset="0"/>
              <a:buChar char="•"/>
            </a:pPr>
            <a:endParaRPr lang="en-GB" sz="1400" i="1" dirty="0"/>
          </a:p>
          <a:p>
            <a:pPr marL="342900" indent="-342900" algn="just">
              <a:buFont typeface="Arial" panose="020B0604020202020204" pitchFamily="34" charset="0"/>
              <a:buChar char="•"/>
            </a:pPr>
            <a:r>
              <a:rPr lang="sq-AL" sz="1900" i="1" dirty="0"/>
              <a:t>Çfarë veprimi do të ndërmerret në lidhje me faqen e internetit të forumit të </a:t>
            </a:r>
            <a:r>
              <a:rPr lang="sq-AL" sz="1900" i="1" dirty="0" err="1"/>
              <a:t>hakimit</a:t>
            </a:r>
            <a:r>
              <a:rPr lang="sq-AL" sz="1900" i="1" dirty="0"/>
              <a:t> dhe sesionet e bisedave - a do t'i shikonit ose kopjonit ato? (nëse përgjigjeni po ose jo - arsyetoni përgjigjen tuaj bazuar në kornizën tuaj legjislative).  </a:t>
            </a:r>
            <a:r>
              <a:rPr lang="sq-AL" sz="1900" dirty="0"/>
              <a:t>                                                                                                                                    </a:t>
            </a:r>
          </a:p>
        </p:txBody>
      </p:sp>
    </p:spTree>
    <p:extLst>
      <p:ext uri="{BB962C8B-B14F-4D97-AF65-F5344CB8AC3E}">
        <p14:creationId xmlns:p14="http://schemas.microsoft.com/office/powerpoint/2010/main" xmlns="" val="2227705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Pyetje?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xmlns=""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xmlns="" id="{0A4FC797-8B21-1944-9EC4-92F965F16FF8}"/>
              </a:ext>
            </a:extLst>
          </p:cNvPr>
          <p:cNvSpPr/>
          <p:nvPr/>
        </p:nvSpPr>
        <p:spPr>
          <a:xfrm>
            <a:off x="130982" y="989546"/>
            <a:ext cx="4572000" cy="5647700"/>
          </a:xfrm>
          <a:prstGeom prst="rect">
            <a:avLst/>
          </a:prstGeom>
        </p:spPr>
        <p:txBody>
          <a:bodyPr>
            <a:spAutoFit/>
          </a:bodyPr>
          <a:lstStyle/>
          <a:p>
            <a:pPr marL="285750" indent="-285750" algn="just">
              <a:buFont typeface="Arial" panose="020B0604020202020204" pitchFamily="34" charset="0"/>
              <a:buChar char="•"/>
            </a:pPr>
            <a:r>
              <a:rPr lang="sq-AL" sz="1900" i="1"/>
              <a:t>A jeni në gjendje të përdorni llogaritë e gmail duke përdorur qasjet dhe fjalëkalimet pa marrë pëlqimin nga Boris?  </a:t>
            </a:r>
          </a:p>
          <a:p>
            <a:pPr marL="285750" indent="-285750" algn="just">
              <a:buFont typeface="Arial" panose="020B0604020202020204" pitchFamily="34" charset="0"/>
              <a:buChar char="•"/>
            </a:pPr>
            <a:endParaRPr lang="en-GB" sz="1900" i="1" dirty="0"/>
          </a:p>
          <a:p>
            <a:pPr marL="285750" indent="-285750" algn="just">
              <a:buFont typeface="Arial" panose="020B0604020202020204" pitchFamily="34" charset="0"/>
              <a:buChar char="•"/>
            </a:pPr>
            <a:r>
              <a:rPr lang="sq-AL" sz="1900" i="1"/>
              <a:t>Çfarë veprimi do të ndërmerrnit?</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sq-AL" sz="1900" i="1"/>
              <a:t>Çfarë veprimi ndërmerrni në lidhje me llogarinë yahoo?  </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sq-AL" sz="1900" i="1"/>
              <a:t>Çfarë veprimi ndërmerrni në lidhje me llogaritë e paypal?</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sq-AL" sz="1900" i="1"/>
              <a:t>Çfarë bëni me informacionin e llogarisë bankare në lidhje me llogaritë bankare në vendin tuaj, në vendet e tjera? </a:t>
            </a:r>
          </a:p>
          <a:p>
            <a:pPr marL="285750" indent="-285750" algn="just">
              <a:buFont typeface="Arial" panose="020B0604020202020204" pitchFamily="34" charset="0"/>
              <a:buChar char="•"/>
            </a:pPr>
            <a:endParaRPr lang="en-GB" sz="1900" i="1" dirty="0"/>
          </a:p>
          <a:p>
            <a:pPr marL="285750" indent="-285750" algn="just">
              <a:buFont typeface="Arial" panose="020B0604020202020204" pitchFamily="34" charset="0"/>
              <a:buChar char="•"/>
            </a:pPr>
            <a:r>
              <a:rPr lang="sq-AL" sz="1900" i="1"/>
              <a:t>Neni 31, shablloni?</a:t>
            </a:r>
          </a:p>
        </p:txBody>
      </p:sp>
    </p:spTree>
    <p:extLst>
      <p:ext uri="{BB962C8B-B14F-4D97-AF65-F5344CB8AC3E}">
        <p14:creationId xmlns:p14="http://schemas.microsoft.com/office/powerpoint/2010/main" xmlns="" val="3749754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Rast studimor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1573421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Agjenda</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36288" y="1584655"/>
            <a:ext cx="3791244" cy="3785652"/>
          </a:xfrm>
          <a:prstGeom prst="rect">
            <a:avLst/>
          </a:prstGeom>
        </p:spPr>
        <p:txBody>
          <a:bodyPr wrap="square">
            <a:spAutoFit/>
          </a:bodyPr>
          <a:lstStyle/>
          <a:p>
            <a:pPr marL="342900" indent="-342900" eaLnBrk="1" hangingPunct="1">
              <a:lnSpc>
                <a:spcPct val="80000"/>
              </a:lnSpc>
              <a:buFont typeface="Wingdings" pitchFamily="2" charset="2"/>
              <a:buChar char="Ø"/>
            </a:pPr>
            <a:r>
              <a:rPr lang="sq-AL" sz="2000" b="1" dirty="0"/>
              <a:t>Pjesa e Parë</a:t>
            </a:r>
          </a:p>
          <a:p>
            <a:pPr marL="342900" indent="-342900" eaLnBrk="1" hangingPunct="1">
              <a:lnSpc>
                <a:spcPct val="80000"/>
              </a:lnSpc>
              <a:buFont typeface="Wingdings" pitchFamily="2" charset="2"/>
              <a:buChar char="ü"/>
            </a:pPr>
            <a:r>
              <a:rPr lang="sq-AL" sz="2000" i="1" dirty="0"/>
              <a:t>Hyrje</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sq-AL" sz="2000" b="1" dirty="0"/>
              <a:t>Pjesa e Dytë</a:t>
            </a:r>
          </a:p>
          <a:p>
            <a:pPr marL="342900" indent="-342900" eaLnBrk="1" hangingPunct="1">
              <a:lnSpc>
                <a:spcPct val="80000"/>
              </a:lnSpc>
              <a:buFont typeface="Wingdings" pitchFamily="2" charset="2"/>
              <a:buChar char="ü"/>
            </a:pPr>
            <a:r>
              <a:rPr lang="sq-AL" sz="2000" i="1" dirty="0"/>
              <a:t>Përmbledhje </a:t>
            </a:r>
            <a:r>
              <a:rPr lang="sq-AL" sz="2000" i="1" dirty="0" smtClean="0"/>
              <a:t>e një </a:t>
            </a:r>
            <a:r>
              <a:rPr lang="sq-AL" sz="2000" i="1" dirty="0"/>
              <a:t>rasti studimor</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sq-AL" sz="2000" b="1" dirty="0"/>
              <a:t>Pjesa e Tretë</a:t>
            </a:r>
          </a:p>
          <a:p>
            <a:pPr marL="342900" indent="-342900">
              <a:lnSpc>
                <a:spcPct val="80000"/>
              </a:lnSpc>
              <a:buFont typeface="Wingdings" pitchFamily="2" charset="2"/>
              <a:buChar char="ü"/>
            </a:pPr>
            <a:r>
              <a:rPr lang="sq-AL" sz="2000" i="1" dirty="0">
                <a:ea typeface="ＭＳ Ｐゴシック" charset="0"/>
                <a:cs typeface="ＭＳ Ｐゴシック" charset="0"/>
              </a:rPr>
              <a:t>Puna në grupe</a:t>
            </a:r>
          </a:p>
          <a:p>
            <a:pPr marL="342900" indent="-342900">
              <a:lnSpc>
                <a:spcPct val="80000"/>
              </a:lnSpc>
              <a:buFont typeface="Wingdings" pitchFamily="2" charset="2"/>
              <a:buChar char="ü"/>
            </a:pPr>
            <a:endParaRPr lang="en-GB" sz="2000" i="1" dirty="0">
              <a:ea typeface="ＭＳ Ｐゴシック" charset="0"/>
            </a:endParaRPr>
          </a:p>
          <a:p>
            <a:pPr marL="342900" indent="-342900" eaLnBrk="1" hangingPunct="1">
              <a:lnSpc>
                <a:spcPct val="80000"/>
              </a:lnSpc>
              <a:buFont typeface="Wingdings" pitchFamily="2" charset="2"/>
              <a:buChar char="Ø"/>
            </a:pPr>
            <a:r>
              <a:rPr lang="sq-AL" sz="2000" b="1" dirty="0"/>
              <a:t>Pjesa e Katërt</a:t>
            </a:r>
          </a:p>
          <a:p>
            <a:pPr marL="342900" indent="-342900">
              <a:lnSpc>
                <a:spcPct val="80000"/>
              </a:lnSpc>
              <a:buFont typeface="Wingdings" pitchFamily="2" charset="2"/>
              <a:buChar char="ü"/>
            </a:pPr>
            <a:r>
              <a:rPr lang="sq-AL" sz="2000" i="1" dirty="0"/>
              <a:t>Raport grupor</a:t>
            </a:r>
          </a:p>
          <a:p>
            <a:pPr marL="342900" indent="-342900">
              <a:lnSpc>
                <a:spcPct val="80000"/>
              </a:lnSpc>
              <a:buFont typeface="Wingdings" pitchFamily="2" charset="2"/>
              <a:buChar char="ü"/>
            </a:pPr>
            <a:endParaRPr lang="en-GB" sz="2000" i="1" dirty="0"/>
          </a:p>
          <a:p>
            <a:pPr marL="342900" indent="-342900">
              <a:lnSpc>
                <a:spcPct val="80000"/>
              </a:lnSpc>
              <a:buFont typeface="Wingdings" pitchFamily="2" charset="2"/>
              <a:buChar char="Ø"/>
            </a:pPr>
            <a:r>
              <a:rPr lang="sq-AL" sz="2000" b="1" dirty="0"/>
              <a:t>Pjesa e Pestë</a:t>
            </a:r>
          </a:p>
          <a:p>
            <a:pPr marL="342900" indent="-342900">
              <a:lnSpc>
                <a:spcPct val="80000"/>
              </a:lnSpc>
              <a:buFont typeface="Wingdings" pitchFamily="2" charset="2"/>
              <a:buChar char="ü"/>
            </a:pPr>
            <a:r>
              <a:rPr lang="sq-AL" sz="2000" i="1" dirty="0"/>
              <a:t>Konkluzione</a:t>
            </a:r>
          </a:p>
        </p:txBody>
      </p:sp>
      <p:sp>
        <p:nvSpPr>
          <p:cNvPr id="6" name="Rectangle 5">
            <a:extLst>
              <a:ext uri="{FF2B5EF4-FFF2-40B4-BE49-F238E27FC236}">
                <a16:creationId xmlns:a16="http://schemas.microsoft.com/office/drawing/2014/main" xmlns=""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pic>
        <p:nvPicPr>
          <p:cNvPr id="7" name="Picture 6">
            <a:extLst>
              <a:ext uri="{FF2B5EF4-FFF2-40B4-BE49-F238E27FC236}">
                <a16:creationId xmlns:a16="http://schemas.microsoft.com/office/drawing/2014/main" xmlns="" id="{F1C6340C-3120-7B4F-8C6E-D20141E89477}"/>
              </a:ext>
            </a:extLst>
          </p:cNvPr>
          <p:cNvPicPr>
            <a:picLocks noChangeAspect="1"/>
          </p:cNvPicPr>
          <p:nvPr/>
        </p:nvPicPr>
        <p:blipFill>
          <a:blip r:embed="rId3"/>
          <a:stretch>
            <a:fillRect/>
          </a:stretch>
        </p:blipFill>
        <p:spPr>
          <a:xfrm>
            <a:off x="5016470" y="2607361"/>
            <a:ext cx="3345197" cy="2221992"/>
          </a:xfrm>
          <a:prstGeom prst="rect">
            <a:avLst/>
          </a:prstGeom>
        </p:spPr>
      </p:pic>
    </p:spTree>
    <p:extLst>
      <p:ext uri="{BB962C8B-B14F-4D97-AF65-F5344CB8AC3E}">
        <p14:creationId xmlns:p14="http://schemas.microsoft.com/office/powerpoint/2010/main" xmlns=""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Ndërtimi i aftësive në krime kibernetike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sq-AL" sz="3200" b="1" dirty="0">
                <a:ea typeface="ＭＳ Ｐゴシック" charset="0"/>
                <a:cs typeface="ＭＳ Ｐゴシック" charset="0"/>
              </a:rPr>
              <a:t>Pjesa e pestë</a:t>
            </a:r>
          </a:p>
          <a:p>
            <a:pPr algn="ctr" eaLnBrk="1" hangingPunct="1">
              <a:lnSpc>
                <a:spcPct val="80000"/>
              </a:lnSpc>
            </a:pPr>
            <a:r>
              <a:rPr lang="sq-AL" sz="3200" b="1" dirty="0">
                <a:ea typeface="ＭＳ Ｐゴシック" charset="0"/>
                <a:cs typeface="ＭＳ Ｐゴシック" charset="0"/>
              </a:rPr>
              <a:t/>
            </a:r>
            <a:br>
              <a:rPr lang="sq-AL" sz="3200" b="1" dirty="0">
                <a:ea typeface="ＭＳ Ｐゴシック" charset="0"/>
                <a:cs typeface="ＭＳ Ｐゴシック" charset="0"/>
              </a:rPr>
            </a:br>
            <a:r>
              <a:rPr lang="sq-AL" sz="3200" b="1" dirty="0" smtClean="0">
                <a:ea typeface="ＭＳ Ｐゴシック" charset="0"/>
                <a:cs typeface="ＭＳ Ｐゴシック" charset="0"/>
              </a:rPr>
              <a:t>Përfundime</a:t>
            </a:r>
            <a:endParaRPr lang="sq-AL" sz="3200" b="1" dirty="0">
              <a:ea typeface="ＭＳ Ｐゴシック" charset="0"/>
              <a:cs typeface="ＭＳ Ｐゴシック" charset="0"/>
            </a:endParaRPr>
          </a:p>
        </p:txBody>
      </p:sp>
    </p:spTree>
    <p:extLst>
      <p:ext uri="{BB962C8B-B14F-4D97-AF65-F5344CB8AC3E}">
        <p14:creationId xmlns:p14="http://schemas.microsoft.com/office/powerpoint/2010/main" xmlns="" val="1965606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39150" y="1486930"/>
            <a:ext cx="4677508" cy="4154984"/>
          </a:xfrm>
          <a:prstGeom prst="rect">
            <a:avLst/>
          </a:prstGeom>
        </p:spPr>
        <p:txBody>
          <a:bodyPr wrap="square">
            <a:spAutoFit/>
          </a:bodyPr>
          <a:lstStyle/>
          <a:p>
            <a:pPr marL="342900" indent="-342900">
              <a:lnSpc>
                <a:spcPct val="80000"/>
              </a:lnSpc>
              <a:buFont typeface="Wingdings" pitchFamily="2" charset="2"/>
              <a:buChar char="ü"/>
            </a:pPr>
            <a:r>
              <a:rPr lang="sq-AL" sz="2200" i="1" dirty="0"/>
              <a:t>Të analizohet përmbledhja e studimit të rastit në mjedisin e punës në grup</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sz="2200" i="1" dirty="0"/>
              <a:t>Të zbatohen njohuritë e marra gjatë Trajnimit të Specializuar Gjyqësor për Bashkëpunimin Ndërkombëtar në rastin studimor</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sz="2200" i="1" dirty="0"/>
              <a:t>Të raportohet në lidhje me </a:t>
            </a:r>
            <a:r>
              <a:rPr lang="sq-AL" sz="2200" i="1" dirty="0" smtClean="0"/>
              <a:t>përfundimet e </a:t>
            </a:r>
            <a:r>
              <a:rPr lang="sq-AL" sz="2200" i="1" dirty="0"/>
              <a:t>studimit të rastit</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sz="2200" i="1" dirty="0"/>
              <a:t>Të kuptohet cilat boshllëqe ekzistojnë ende dhe çfarë duhet të bëhet për këtë</a:t>
            </a:r>
          </a:p>
        </p:txBody>
      </p:sp>
      <p:pic>
        <p:nvPicPr>
          <p:cNvPr id="11" name="Picture 10">
            <a:extLst>
              <a:ext uri="{FF2B5EF4-FFF2-40B4-BE49-F238E27FC236}">
                <a16:creationId xmlns:a16="http://schemas.microsoft.com/office/drawing/2014/main" xmlns=""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xmlns="" val="1158095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Ndërtimi i aftësive në krime kibernetike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1886541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39150" y="1486930"/>
            <a:ext cx="4677508" cy="3884140"/>
          </a:xfrm>
          <a:prstGeom prst="rect">
            <a:avLst/>
          </a:prstGeom>
        </p:spPr>
        <p:txBody>
          <a:bodyPr wrap="square">
            <a:spAutoFit/>
          </a:bodyPr>
          <a:lstStyle/>
          <a:p>
            <a:pPr marL="342900" indent="-342900">
              <a:lnSpc>
                <a:spcPct val="80000"/>
              </a:lnSpc>
              <a:buFont typeface="Wingdings" pitchFamily="2" charset="2"/>
              <a:buChar char="ü"/>
            </a:pPr>
            <a:r>
              <a:rPr lang="sq-AL" sz="2200" i="1"/>
              <a:t>Të analizohet përmbledhja e studimit të rastit në mjedisin e punës në grup</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sz="2200" i="1"/>
              <a:t>Të zbatohen njohuritë e marra gjatë Trajnimit të Specializuar Gjyqësor për Bashkëpunimin Ndërkombëtar në rastin studimor</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sz="2200" i="1"/>
              <a:t>Të raportohet në lidhje me konkluzionet e studimit të rastit</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sz="2200" i="1"/>
              <a:t>Të kuptohet cilat boshllëqe ekzistojnë ende dhe çfarë duhet të bëhet për këtë</a:t>
            </a:r>
          </a:p>
        </p:txBody>
      </p:sp>
      <p:pic>
        <p:nvPicPr>
          <p:cNvPr id="11" name="Picture 10">
            <a:extLst>
              <a:ext uri="{FF2B5EF4-FFF2-40B4-BE49-F238E27FC236}">
                <a16:creationId xmlns:a16="http://schemas.microsoft.com/office/drawing/2014/main" xmlns=""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xmlns="" val="2313892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Ndërtimi i aftësive në krime kibernetike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Parë</a:t>
            </a:r>
          </a:p>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Hyrje</a:t>
            </a:r>
          </a:p>
        </p:txBody>
      </p:sp>
    </p:spTree>
    <p:extLst>
      <p:ext uri="{BB962C8B-B14F-4D97-AF65-F5344CB8AC3E}">
        <p14:creationId xmlns:p14="http://schemas.microsoft.com/office/powerpoint/2010/main" xmlns=""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Hyrje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157746" y="894204"/>
            <a:ext cx="4864630" cy="6179207"/>
          </a:xfrm>
          <a:prstGeom prst="rect">
            <a:avLst/>
          </a:prstGeom>
        </p:spPr>
        <p:txBody>
          <a:bodyPr wrap="square">
            <a:spAutoFit/>
          </a:bodyPr>
          <a:lstStyle/>
          <a:p>
            <a:pPr marL="342900" indent="-342900">
              <a:buFont typeface="Wingdings" pitchFamily="2" charset="2"/>
              <a:buChar char="Ø"/>
            </a:pPr>
            <a:r>
              <a:rPr lang="sq-AL" sz="2200" b="1" dirty="0"/>
              <a:t>Deri më tani ne jemi njohur me:</a:t>
            </a:r>
          </a:p>
          <a:p>
            <a:pPr marL="342900" indent="-342900">
              <a:buFont typeface="Wingdings" pitchFamily="2" charset="2"/>
              <a:buChar char="ü"/>
            </a:pPr>
            <a:r>
              <a:rPr lang="sq-AL" sz="2200" i="1" dirty="0"/>
              <a:t>Bashkëpunimi ndërkombëtar në ekonominë globale</a:t>
            </a:r>
          </a:p>
          <a:p>
            <a:pPr marL="342900" indent="-342900">
              <a:buFont typeface="Wingdings" pitchFamily="2" charset="2"/>
              <a:buChar char="ü"/>
            </a:pPr>
            <a:r>
              <a:rPr lang="sq-AL" sz="2200" i="1" dirty="0"/>
              <a:t>Metodat joformale dhe formale të bashkëpunimit me NJN</a:t>
            </a:r>
          </a:p>
          <a:p>
            <a:pPr marL="342900" indent="-342900">
              <a:buFont typeface="Wingdings" pitchFamily="2" charset="2"/>
              <a:buChar char="ü"/>
            </a:pPr>
            <a:r>
              <a:rPr lang="sq-AL" sz="2200" i="1" dirty="0"/>
              <a:t>Shfrytëzimi i provave digjitale përmes bashkëpunimit ndërkombëtar</a:t>
            </a:r>
          </a:p>
          <a:p>
            <a:pPr marL="342900" indent="-342900">
              <a:buFont typeface="Wingdings" pitchFamily="2" charset="2"/>
              <a:buChar char="ü"/>
            </a:pPr>
            <a:r>
              <a:rPr lang="sq-AL" sz="2200" i="1" dirty="0"/>
              <a:t>Bashkëpunimi publiko-privat</a:t>
            </a:r>
          </a:p>
          <a:p>
            <a:endParaRPr lang="en-GB" sz="1200" b="1" dirty="0"/>
          </a:p>
          <a:p>
            <a:pPr marL="342900" indent="-342900">
              <a:buFont typeface="Wingdings" pitchFamily="2" charset="2"/>
              <a:buChar char="Ø"/>
            </a:pPr>
            <a:r>
              <a:rPr lang="sq-AL" sz="2200" b="1" dirty="0"/>
              <a:t>Kemi mësuar për NJN-në (Ndihmën Juridike të Ndërsjellë):</a:t>
            </a:r>
          </a:p>
          <a:p>
            <a:pPr marL="342900" indent="-342900">
              <a:buFont typeface="Wingdings" pitchFamily="2" charset="2"/>
              <a:buChar char="ü"/>
            </a:pPr>
            <a:r>
              <a:rPr lang="sq-AL" sz="2200" i="1" dirty="0"/>
              <a:t>Bazat ligjore për bashkëpunimin ndërkombëtar</a:t>
            </a:r>
          </a:p>
          <a:p>
            <a:pPr marL="342900" indent="-342900">
              <a:buFont typeface="Wingdings" pitchFamily="2" charset="2"/>
              <a:buChar char="ü"/>
            </a:pPr>
            <a:r>
              <a:rPr lang="sq-AL" sz="2200" i="1" dirty="0"/>
              <a:t>Praktikat dhe procedurat e NJN-së</a:t>
            </a:r>
          </a:p>
          <a:p>
            <a:pPr marL="342900" indent="-342900">
              <a:buFont typeface="Wingdings" pitchFamily="2" charset="2"/>
              <a:buChar char="ü"/>
            </a:pPr>
            <a:r>
              <a:rPr lang="sq-AL" sz="2200" i="1" dirty="0"/>
              <a:t>Mekanizmat sipas ETS 185</a:t>
            </a:r>
          </a:p>
          <a:p>
            <a:endParaRPr lang="en-GB" sz="2200" dirty="0"/>
          </a:p>
        </p:txBody>
      </p:sp>
      <p:pic>
        <p:nvPicPr>
          <p:cNvPr id="6" name="Picture 5">
            <a:extLst>
              <a:ext uri="{FF2B5EF4-FFF2-40B4-BE49-F238E27FC236}">
                <a16:creationId xmlns:a16="http://schemas.microsoft.com/office/drawing/2014/main" xmlns="" id="{0335DF00-542D-424E-9B11-3FE1D686EC66}"/>
              </a:ext>
            </a:extLst>
          </p:cNvPr>
          <p:cNvPicPr>
            <a:picLocks noChangeAspect="1"/>
          </p:cNvPicPr>
          <p:nvPr/>
        </p:nvPicPr>
        <p:blipFill>
          <a:blip r:embed="rId4"/>
          <a:stretch>
            <a:fillRect/>
          </a:stretch>
        </p:blipFill>
        <p:spPr>
          <a:xfrm>
            <a:off x="4857386" y="2897820"/>
            <a:ext cx="4165070" cy="1587789"/>
          </a:xfrm>
          <a:prstGeom prst="rect">
            <a:avLst/>
          </a:prstGeom>
        </p:spPr>
      </p:pic>
    </p:spTree>
    <p:extLst>
      <p:ext uri="{BB962C8B-B14F-4D97-AF65-F5344CB8AC3E}">
        <p14:creationId xmlns:p14="http://schemas.microsoft.com/office/powerpoint/2010/main" xmlns=""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Hyrje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32117" y="967958"/>
            <a:ext cx="4572000" cy="5586145"/>
          </a:xfrm>
          <a:prstGeom prst="rect">
            <a:avLst/>
          </a:prstGeom>
        </p:spPr>
        <p:txBody>
          <a:bodyPr>
            <a:spAutoFit/>
          </a:bodyPr>
          <a:lstStyle/>
          <a:p>
            <a:pPr marL="342900" indent="-342900" algn="just">
              <a:buFont typeface="Wingdings" pitchFamily="2" charset="2"/>
              <a:buChar char="Ø"/>
            </a:pPr>
            <a:r>
              <a:rPr lang="sq-AL" sz="2100" b="1">
                <a:solidFill>
                  <a:srgbClr val="FF0000"/>
                </a:solidFill>
              </a:rPr>
              <a:t>Tani do të zbatojmë gjithë atë njohuri të mrekullueshme të re!</a:t>
            </a:r>
          </a:p>
          <a:p>
            <a:pPr marL="342900" indent="-342900" algn="just">
              <a:buFont typeface="Wingdings" pitchFamily="2" charset="2"/>
              <a:buChar char="Ø"/>
            </a:pPr>
            <a:r>
              <a:rPr lang="sq-AL" sz="2100" b="1"/>
              <a:t>Ne duhet të ndahemi në grupe pune prej 4 apo 5 pjesëmarrës</a:t>
            </a:r>
          </a:p>
          <a:p>
            <a:pPr marL="342900" indent="-342900" algn="just">
              <a:buFont typeface="Wingdings" pitchFamily="2" charset="2"/>
              <a:buChar char="Ø"/>
            </a:pPr>
            <a:r>
              <a:rPr lang="sq-AL" sz="2100" b="1"/>
              <a:t>Pjesëmarrësit duhet të bashkohen me grupet e tyre</a:t>
            </a:r>
          </a:p>
          <a:p>
            <a:pPr marL="342900" indent="-342900" algn="just">
              <a:buFont typeface="Wingdings" pitchFamily="2" charset="2"/>
              <a:buChar char="Ø"/>
            </a:pPr>
            <a:r>
              <a:rPr lang="sq-AL" sz="2100" b="1"/>
              <a:t>Studimi i rastit dhe materiale shtesë do t'i dorëzohet secilit grup</a:t>
            </a:r>
          </a:p>
          <a:p>
            <a:pPr marL="342900" indent="-342900" algn="just">
              <a:buFont typeface="Wingdings" pitchFamily="2" charset="2"/>
              <a:buChar char="Ø"/>
            </a:pPr>
            <a:r>
              <a:rPr lang="sq-AL" sz="2100" b="1"/>
              <a:t>60+ minuta për analizën dhe përgatitjen raportit në lidhje me rastin</a:t>
            </a:r>
          </a:p>
          <a:p>
            <a:pPr marL="342900" indent="-342900" algn="just">
              <a:buFont typeface="Wingdings" pitchFamily="2" charset="2"/>
              <a:buChar char="Ø"/>
            </a:pPr>
            <a:r>
              <a:rPr lang="sq-AL" sz="2100" b="1"/>
              <a:t>20+ minuta për prezantimin e konkluzioneve nga raportuesi i grupit ose i gjithë grupi</a:t>
            </a:r>
          </a:p>
        </p:txBody>
      </p:sp>
      <p:pic>
        <p:nvPicPr>
          <p:cNvPr id="9" name="Picture 8">
            <a:extLst>
              <a:ext uri="{FF2B5EF4-FFF2-40B4-BE49-F238E27FC236}">
                <a16:creationId xmlns:a16="http://schemas.microsoft.com/office/drawing/2014/main" xmlns=""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Tree>
    <p:extLst>
      <p:ext uri="{BB962C8B-B14F-4D97-AF65-F5344CB8AC3E}">
        <p14:creationId xmlns:p14="http://schemas.microsoft.com/office/powerpoint/2010/main" xmlns="" val="3206447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Hyrje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8" name="Picture 7">
            <a:extLst>
              <a:ext uri="{FF2B5EF4-FFF2-40B4-BE49-F238E27FC236}">
                <a16:creationId xmlns:a16="http://schemas.microsoft.com/office/drawing/2014/main" xmlns="" id="{9BD740DA-813B-CE40-8F0D-DCE7A7E8F321}"/>
              </a:ext>
            </a:extLst>
          </p:cNvPr>
          <p:cNvPicPr>
            <a:picLocks noChangeAspect="1"/>
          </p:cNvPicPr>
          <p:nvPr/>
        </p:nvPicPr>
        <p:blipFill>
          <a:blip r:embed="rId4"/>
          <a:stretch>
            <a:fillRect/>
          </a:stretch>
        </p:blipFill>
        <p:spPr>
          <a:xfrm>
            <a:off x="1325960" y="2016369"/>
            <a:ext cx="6492079" cy="3414665"/>
          </a:xfrm>
          <a:prstGeom prst="rect">
            <a:avLst/>
          </a:prstGeom>
        </p:spPr>
      </p:pic>
    </p:spTree>
    <p:extLst>
      <p:ext uri="{BB962C8B-B14F-4D97-AF65-F5344CB8AC3E}">
        <p14:creationId xmlns:p14="http://schemas.microsoft.com/office/powerpoint/2010/main" xmlns="" val="2444515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Ndërtimi i aftësive në krime kibernetike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dytë</a:t>
            </a:r>
          </a:p>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Rast studimor</a:t>
            </a:r>
          </a:p>
        </p:txBody>
      </p:sp>
    </p:spTree>
    <p:extLst>
      <p:ext uri="{BB962C8B-B14F-4D97-AF65-F5344CB8AC3E}">
        <p14:creationId xmlns:p14="http://schemas.microsoft.com/office/powerpoint/2010/main" xmlns="" val="1420763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4657" y="1166842"/>
            <a:ext cx="8489853" cy="5170646"/>
          </a:xfrm>
          <a:prstGeom prst="rect">
            <a:avLst/>
          </a:prstGeom>
        </p:spPr>
        <p:txBody>
          <a:bodyPr wrap="square">
            <a:spAutoFit/>
          </a:bodyPr>
          <a:lstStyle/>
          <a:p>
            <a:pPr algn="just"/>
            <a:r>
              <a:rPr lang="sq-AL" sz="2200" i="1"/>
              <a:t>Gjatë një hetimi në lidhje me veprimtaritë e hakimit në shkallë të gjerë në lidhje me bankat, FBI amerikane ka monitoruar një forum hakimi duke përdorur agjentë të fshehtë dhe ka zbuluar se të dhënat nga llogaritë bankare të hakuara të SH.B.A. dhe Evropës po shiten për shfrytëzim të mëtejshëm. FBI ka kryer një operacion të fshehtë dhe pati sukses në blerjen e të dhënave (numrat e llogarive dhe PIN dhe kodet e qasjes) nga një numër individësh të ndryshëm.</a:t>
            </a:r>
          </a:p>
          <a:p>
            <a:pPr algn="just"/>
            <a:endParaRPr lang="en-GB" sz="2200" i="1" dirty="0"/>
          </a:p>
          <a:p>
            <a:pPr algn="just"/>
            <a:r>
              <a:rPr lang="sq-AL" sz="2200" i="1"/>
              <a:t>Si rezultat i analizimit të të dhënave FBI identifikoi dy individë përgjegjës për shitjen e të dhënave; ata janë Boris Smith, i cili duket se ka shitur të dhëna të tilla për disa vite dhe Teresa Brown, e cila është anëtare më e re e forumit. Të dy personat duket se jetojnë në vendin tuaj (A) por Tereza është shtetase e vendit tuaj fqinj (U).</a:t>
            </a:r>
          </a:p>
          <a:p>
            <a:pPr algn="just"/>
            <a:endParaRPr lang="en-US" sz="2200" i="1" dirty="0"/>
          </a:p>
        </p:txBody>
      </p:sp>
    </p:spTree>
    <p:extLst>
      <p:ext uri="{BB962C8B-B14F-4D97-AF65-F5344CB8AC3E}">
        <p14:creationId xmlns:p14="http://schemas.microsoft.com/office/powerpoint/2010/main" xmlns="" val="30034863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14350</TotalTime>
  <Words>1308</Words>
  <Application>Microsoft Macintosh PowerPoint</Application>
  <PresentationFormat>On-screen Show (4:3)</PresentationFormat>
  <Paragraphs>212</Paragraphs>
  <Slides>22</Slides>
  <Notes>10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Windows User</cp:lastModifiedBy>
  <cp:revision>283</cp:revision>
  <dcterms:created xsi:type="dcterms:W3CDTF">2012-01-25T15:22:10Z</dcterms:created>
  <dcterms:modified xsi:type="dcterms:W3CDTF">2021-04-27T00:31:33Z</dcterms:modified>
</cp:coreProperties>
</file>